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62" r:id="rId4"/>
    <p:sldId id="259" r:id="rId5"/>
    <p:sldId id="260" r:id="rId6"/>
    <p:sldId id="264" r:id="rId7"/>
    <p:sldId id="263" r:id="rId8"/>
    <p:sldId id="266" r:id="rId9"/>
    <p:sldId id="267" r:id="rId10"/>
    <p:sldId id="273" r:id="rId11"/>
    <p:sldId id="261" r:id="rId12"/>
    <p:sldId id="265" r:id="rId13"/>
    <p:sldId id="272" r:id="rId14"/>
    <p:sldId id="274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049"/>
    <p:restoredTop sz="94605"/>
  </p:normalViewPr>
  <p:slideViewPr>
    <p:cSldViewPr snapToGrid="0" snapToObjects="1">
      <p:cViewPr varScale="1">
        <p:scale>
          <a:sx n="107" d="100"/>
          <a:sy n="107" d="100"/>
        </p:scale>
        <p:origin x="11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65965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4628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73706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15922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3193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4329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72507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6770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07970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42516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4156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9998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387CF-5A33-1B4E-9432-EA7AD25FB5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820401"/>
            <a:ext cx="10993549" cy="1475013"/>
          </a:xfrm>
        </p:spPr>
        <p:txBody>
          <a:bodyPr>
            <a:normAutofit/>
          </a:bodyPr>
          <a:lstStyle/>
          <a:p>
            <a:r>
              <a:rPr lang="en-GB" dirty="0"/>
              <a:t>Real Estate Prices in King County 2014 – 2015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99B451-E656-6D42-BD48-3B02B6459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300289"/>
            <a:ext cx="10993546" cy="799766"/>
          </a:xfrm>
        </p:spPr>
        <p:txBody>
          <a:bodyPr>
            <a:normAutofit/>
          </a:bodyPr>
          <a:lstStyle/>
          <a:p>
            <a:r>
              <a:rPr lang="en-GB" dirty="0" err="1"/>
              <a:t>Ironhack</a:t>
            </a:r>
            <a:r>
              <a:rPr lang="en-GB" dirty="0"/>
              <a:t> </a:t>
            </a:r>
            <a:r>
              <a:rPr lang="en-GB" dirty="0" err="1"/>
              <a:t>d.a.</a:t>
            </a:r>
            <a:r>
              <a:rPr lang="en-GB" dirty="0"/>
              <a:t> bootcamp jan.2022, midterm project</a:t>
            </a:r>
          </a:p>
          <a:p>
            <a:r>
              <a:rPr lang="en-GB" dirty="0"/>
              <a:t>Alejandra Parra, Adriana </a:t>
            </a:r>
            <a:r>
              <a:rPr lang="en-GB" dirty="0" err="1"/>
              <a:t>cuppuleri</a:t>
            </a:r>
            <a:r>
              <a:rPr lang="en-GB" dirty="0"/>
              <a:t> &amp; </a:t>
            </a:r>
            <a:r>
              <a:rPr lang="en-GB" dirty="0" err="1"/>
              <a:t>Odelia</a:t>
            </a:r>
            <a:r>
              <a:rPr lang="en-GB" dirty="0"/>
              <a:t> </a:t>
            </a:r>
            <a:r>
              <a:rPr lang="en-GB" dirty="0" err="1"/>
              <a:t>ahdout</a:t>
            </a:r>
            <a:endParaRPr lang="en-GB" dirty="0"/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84647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0EA6A-BE60-5840-9AAA-1001A2B10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</a:t>
            </a:r>
            <a:r>
              <a:rPr lang="en-DE" dirty="0"/>
              <a:t>iscussion 3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B9E6D44-59E1-2D47-879E-F22E47FEC1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Highest graded properties tend to be concentrated in one area</a:t>
            </a:r>
          </a:p>
        </p:txBody>
      </p:sp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BF907EA5-E5B5-7845-94AA-D183798C4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6921" y="1987341"/>
            <a:ext cx="5032829" cy="4389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415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0B700-01DE-8C43-AE58-5060C9FE2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Possible improvements 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E86E0-9572-7B45-8035-369961D39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Specific points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DE" dirty="0"/>
              <a:t>Large concentration of highly graded properties in the fourth percentile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General points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DE" dirty="0"/>
              <a:t>Interpreting error metrics is tricky when the dependent variable is transformed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DE" dirty="0"/>
              <a:t>Feature importance – what should one do when the coefficient scales are different?  </a:t>
            </a:r>
          </a:p>
          <a:p>
            <a:endParaRPr lang="en-DE" dirty="0"/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913196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166F0-52AD-4842-900E-846FC2854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DE" dirty="0"/>
              <a:t>hanks!</a:t>
            </a:r>
          </a:p>
        </p:txBody>
      </p:sp>
      <p:pic>
        <p:nvPicPr>
          <p:cNvPr id="5" name="Content Placeholder 4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E182FD64-0EEB-D34E-B2C3-B7FD3F10A2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82571" y="1985211"/>
            <a:ext cx="7228237" cy="451764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167822-7956-6149-821B-27D4CE9F64AB}"/>
              </a:ext>
            </a:extLst>
          </p:cNvPr>
          <p:cNvSpPr txBox="1"/>
          <p:nvPr/>
        </p:nvSpPr>
        <p:spPr>
          <a:xfrm>
            <a:off x="581192" y="2105526"/>
            <a:ext cx="3244850" cy="2536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DE" dirty="0">
                <a:solidFill>
                  <a:schemeClr val="tx2"/>
                </a:solidFill>
              </a:rPr>
              <a:t>Rafa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DE" dirty="0">
                <a:solidFill>
                  <a:schemeClr val="tx2"/>
                </a:solidFill>
              </a:rPr>
              <a:t>Nelson and Kike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DE" dirty="0">
                <a:solidFill>
                  <a:schemeClr val="tx2"/>
                </a:solidFill>
              </a:rPr>
              <a:t>Everyone who gave advice, shared insights, and helped deal with Tableau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endParaRPr lang="en-DE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5430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499DF-0002-7045-A460-1FB66287C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 dirty="0"/>
          </a:p>
        </p:txBody>
      </p:sp>
      <p:pic>
        <p:nvPicPr>
          <p:cNvPr id="6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BA294149-E3C2-2144-B638-ABA2177009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3327" y="2449284"/>
            <a:ext cx="4595422" cy="3408089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05CDC07-EE0D-E447-AC9B-827BC6B634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224768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8FF12-E7C7-C14F-95D8-D5B0E1CFD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E9CE8-D356-4A45-8BE3-C56331AFF8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4" name="Content Placeholder 4" descr="Chart, bar chart, histogram&#10;&#10;Description automatically generated">
            <a:extLst>
              <a:ext uri="{FF2B5EF4-FFF2-40B4-BE49-F238E27FC236}">
                <a16:creationId xmlns:a16="http://schemas.microsoft.com/office/drawing/2014/main" id="{B7352F60-0791-B743-9AD5-2B6FDC41F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2440" y="2056600"/>
            <a:ext cx="5408064" cy="4219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840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CF950-0C45-A346-ACC2-E9F7FEE46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9" name="Content Placeholder 8" descr="Map&#10;&#10;Description automatically generated">
            <a:extLst>
              <a:ext uri="{FF2B5EF4-FFF2-40B4-BE49-F238E27FC236}">
                <a16:creationId xmlns:a16="http://schemas.microsoft.com/office/drawing/2014/main" id="{F6EFB3E2-A9A1-1D4B-9D34-A9E1FA8E91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5472" y="1968365"/>
            <a:ext cx="5774930" cy="4276024"/>
          </a:xfrm>
        </p:spPr>
      </p:pic>
    </p:spTree>
    <p:extLst>
      <p:ext uri="{BB962C8B-B14F-4D97-AF65-F5344CB8AC3E}">
        <p14:creationId xmlns:p14="http://schemas.microsoft.com/office/powerpoint/2010/main" val="1633135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F526F-6366-B243-8150-D7985AEE0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DE" dirty="0"/>
              <a:t>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66B88-2F89-F345-9036-E96D1C96E6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DE" dirty="0"/>
              <a:t>Which factors are the ones responsible for house prices in King Counry, WA?</a:t>
            </a:r>
          </a:p>
          <a:p>
            <a:pPr>
              <a:lnSpc>
                <a:spcPct val="150000"/>
              </a:lnSpc>
            </a:pPr>
            <a:r>
              <a:rPr lang="en-DE" dirty="0"/>
              <a:t>The goal of the project is to design a model which would predict </a:t>
            </a:r>
            <a:r>
              <a:rPr lang="en-DE" b="1" dirty="0"/>
              <a:t>selling</a:t>
            </a:r>
            <a:r>
              <a:rPr lang="en-DE" dirty="0"/>
              <a:t> </a:t>
            </a:r>
            <a:r>
              <a:rPr lang="en-DE" b="1" dirty="0"/>
              <a:t>house-price</a:t>
            </a:r>
            <a:r>
              <a:rPr lang="en-DE" dirty="0"/>
              <a:t> from </a:t>
            </a:r>
            <a:r>
              <a:rPr lang="en-DE" b="1" dirty="0"/>
              <a:t>a set of features used to evaluate the property</a:t>
            </a:r>
            <a:r>
              <a:rPr lang="en-DE" dirty="0"/>
              <a:t>.</a:t>
            </a:r>
          </a:p>
          <a:p>
            <a:pPr>
              <a:lnSpc>
                <a:spcPct val="150000"/>
              </a:lnSpc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81374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A11C4-05E9-1843-88F3-4C08B2262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DE" dirty="0"/>
              <a:t>he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25D7DD-6429-8040-A7FF-456FE1059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3593765" cy="367830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DE" dirty="0"/>
              <a:t>Consists of information on roughly </a:t>
            </a:r>
            <a:r>
              <a:rPr lang="en-DE" b="1" dirty="0"/>
              <a:t>22,000 properties </a:t>
            </a:r>
            <a:r>
              <a:rPr lang="en-DE" dirty="0"/>
              <a:t>in King County, WA, sold between May 2014 and May 2015.</a:t>
            </a:r>
          </a:p>
          <a:p>
            <a:pPr lvl="1">
              <a:lnSpc>
                <a:spcPct val="150000"/>
              </a:lnSpc>
              <a:spcAft>
                <a:spcPts val="0"/>
              </a:spcAft>
              <a:buFont typeface="Wingdings" pitchFamily="2" charset="2"/>
              <a:buChar char="Ø"/>
            </a:pPr>
            <a:r>
              <a:rPr lang="en-DE" dirty="0"/>
              <a:t>No missing values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en-DE" dirty="0"/>
              <a:t>No duplicates 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DE" dirty="0"/>
              <a:t>Dropped ID, date, longitude &amp; latitude columns</a:t>
            </a:r>
          </a:p>
          <a:p>
            <a:pPr lvl="1">
              <a:lnSpc>
                <a:spcPct val="150000"/>
              </a:lnSpc>
            </a:pPr>
            <a:endParaRPr lang="en-DE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89A7515-CB1C-5147-9B86-33A4896309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7363255"/>
              </p:ext>
            </p:extLst>
          </p:nvPr>
        </p:nvGraphicFramePr>
        <p:xfrm>
          <a:off x="4790801" y="1987826"/>
          <a:ext cx="6109810" cy="4469344"/>
        </p:xfrm>
        <a:graphic>
          <a:graphicData uri="http://schemas.openxmlformats.org/drawingml/2006/table">
            <a:tbl>
              <a:tblPr/>
              <a:tblGrid>
                <a:gridCol w="1140768">
                  <a:extLst>
                    <a:ext uri="{9D8B030D-6E8A-4147-A177-3AD203B41FA5}">
                      <a16:colId xmlns:a16="http://schemas.microsoft.com/office/drawing/2014/main" val="2221413655"/>
                    </a:ext>
                  </a:extLst>
                </a:gridCol>
                <a:gridCol w="1696452">
                  <a:extLst>
                    <a:ext uri="{9D8B030D-6E8A-4147-A177-3AD203B41FA5}">
                      <a16:colId xmlns:a16="http://schemas.microsoft.com/office/drawing/2014/main" val="3697972139"/>
                    </a:ext>
                  </a:extLst>
                </a:gridCol>
                <a:gridCol w="1467853">
                  <a:extLst>
                    <a:ext uri="{9D8B030D-6E8A-4147-A177-3AD203B41FA5}">
                      <a16:colId xmlns:a16="http://schemas.microsoft.com/office/drawing/2014/main" val="3964781089"/>
                    </a:ext>
                  </a:extLst>
                </a:gridCol>
                <a:gridCol w="1804737">
                  <a:extLst>
                    <a:ext uri="{9D8B030D-6E8A-4147-A177-3AD203B41FA5}">
                      <a16:colId xmlns:a16="http://schemas.microsoft.com/office/drawing/2014/main" val="1336528116"/>
                    </a:ext>
                  </a:extLst>
                </a:gridCol>
              </a:tblGrid>
              <a:tr h="9425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Feature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Category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Scale/Range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Type (self determined)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0196879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ID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General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5630614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Date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General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423260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Bedrooms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3D3D3D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Distribution of living space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dirty="0">
                          <a:effectLst/>
                        </a:rPr>
                        <a:t>1 - 11 {33}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8672218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Bathrooms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3D3D3D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Distribution of living space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0.5 - 8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2262085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Sqft_living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#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9035398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sqft_lot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#</a:t>
                      </a:r>
                      <a:endParaRPr lang="en-DE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163298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Floors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b="0" i="0" u="none" strike="noStrike" dirty="0">
                          <a:solidFill>
                            <a:srgbClr val="3D3D3D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Distribution of living space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1 - 3.5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6640995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Waterfront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Surroundings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1/0</a:t>
                      </a:r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[</a:t>
                      </a: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Yes/No]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2054177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View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Surroundings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0-4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493091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Condition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Quality Rating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1-5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6822290"/>
                  </a:ext>
                </a:extLst>
              </a:tr>
              <a:tr h="6857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Grade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Quality Rating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1-13 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34056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sqft_above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050635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sqft_basement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8079408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yr_built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Age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1900 - 2015 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790215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yr_renovated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Renovated?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0 [No] / 1943 - 2014 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0169713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zipcode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Location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🌐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0779025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lat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100" dirty="0">
                          <a:effectLst/>
                        </a:rPr>
                        <a:t>Location 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🌐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1559339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long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100" dirty="0">
                          <a:effectLst/>
                        </a:rPr>
                        <a:t>Location 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🌐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507770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sqft_living15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0715203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sqft_lot15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6394768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Price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US" sz="1100" dirty="0">
                          <a:effectLst/>
                        </a:rPr>
                        <a:t>D</a:t>
                      </a: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ep. Variable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39072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3751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497F7-BCA9-3147-841D-A240937DF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967" y="702156"/>
            <a:ext cx="11029616" cy="1013800"/>
          </a:xfrm>
        </p:spPr>
        <p:txBody>
          <a:bodyPr/>
          <a:lstStyle/>
          <a:p>
            <a:r>
              <a:rPr lang="en-GB" dirty="0"/>
              <a:t>I</a:t>
            </a:r>
            <a:r>
              <a:rPr lang="en-DE" dirty="0"/>
              <a:t>nitial assumptions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48E8E8B4-616E-364C-B0EA-0F413D17A4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065" y="2576780"/>
            <a:ext cx="9958477" cy="1899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9D91C1A-66D5-C745-8709-289A979C2CC1}"/>
              </a:ext>
            </a:extLst>
          </p:cNvPr>
          <p:cNvSpPr/>
          <p:nvPr/>
        </p:nvSpPr>
        <p:spPr>
          <a:xfrm>
            <a:off x="3090906" y="3121424"/>
            <a:ext cx="49792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DE" dirty="0"/>
            </a:br>
            <a:br>
              <a:rPr lang="en-DE" dirty="0"/>
            </a:br>
            <a:br>
              <a:rPr lang="en-DE" dirty="0"/>
            </a:br>
            <a:endParaRPr lang="en-DE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1457C0-C021-9A4B-8380-962C997BC3A6}"/>
              </a:ext>
            </a:extLst>
          </p:cNvPr>
          <p:cNvSpPr/>
          <p:nvPr/>
        </p:nvSpPr>
        <p:spPr>
          <a:xfrm>
            <a:off x="2278979" y="2588811"/>
            <a:ext cx="591346" cy="638767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D0485FB-4CB1-4B47-9999-61E42E5E9744}"/>
              </a:ext>
            </a:extLst>
          </p:cNvPr>
          <p:cNvSpPr/>
          <p:nvPr/>
        </p:nvSpPr>
        <p:spPr>
          <a:xfrm>
            <a:off x="6138282" y="2605653"/>
            <a:ext cx="499623" cy="614369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0841426-6C51-594E-BD69-0DCFC1934A24}"/>
              </a:ext>
            </a:extLst>
          </p:cNvPr>
          <p:cNvSpPr/>
          <p:nvPr/>
        </p:nvSpPr>
        <p:spPr>
          <a:xfrm>
            <a:off x="5543150" y="2591274"/>
            <a:ext cx="561509" cy="626519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E1EE5A6-C01F-8B42-899F-891377DB69FC}"/>
              </a:ext>
            </a:extLst>
          </p:cNvPr>
          <p:cNvSpPr/>
          <p:nvPr/>
        </p:nvSpPr>
        <p:spPr>
          <a:xfrm>
            <a:off x="8816431" y="2600843"/>
            <a:ext cx="561509" cy="614369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42CB0C-1A60-2449-88A7-1E3C0CA33A1D}"/>
              </a:ext>
            </a:extLst>
          </p:cNvPr>
          <p:cNvSpPr txBox="1"/>
          <p:nvPr/>
        </p:nvSpPr>
        <p:spPr>
          <a:xfrm>
            <a:off x="601579" y="2045368"/>
            <a:ext cx="6770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DE" dirty="0">
                <a:solidFill>
                  <a:schemeClr val="tx2"/>
                </a:solidFill>
              </a:rPr>
              <a:t>Preliminary correlation matrix: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27F2F1-A9A2-8742-92CF-79CC2E059BF9}"/>
              </a:ext>
            </a:extLst>
          </p:cNvPr>
          <p:cNvSpPr txBox="1"/>
          <p:nvPr/>
        </p:nvSpPr>
        <p:spPr>
          <a:xfrm>
            <a:off x="496966" y="4821895"/>
            <a:ext cx="10596150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b="1" dirty="0">
                <a:solidFill>
                  <a:schemeClr val="tx2"/>
                </a:solidFill>
              </a:rPr>
              <a:t>Basic </a:t>
            </a:r>
            <a:r>
              <a:rPr lang="en-DE" b="1" dirty="0">
                <a:solidFill>
                  <a:schemeClr val="tx2"/>
                </a:solidFill>
              </a:rPr>
              <a:t>assumptions: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DE" dirty="0">
                <a:solidFill>
                  <a:schemeClr val="tx2"/>
                </a:solidFill>
              </a:rPr>
              <a:t>Based on correlations: most influential features are </a:t>
            </a:r>
            <a:r>
              <a:rPr lang="en-DE" u="sng" dirty="0">
                <a:solidFill>
                  <a:schemeClr val="tx2"/>
                </a:solidFill>
              </a:rPr>
              <a:t>size</a:t>
            </a:r>
            <a:r>
              <a:rPr lang="en-DE" dirty="0">
                <a:solidFill>
                  <a:schemeClr val="tx2"/>
                </a:solidFill>
              </a:rPr>
              <a:t> and </a:t>
            </a:r>
            <a:r>
              <a:rPr lang="en-DE" u="sng" dirty="0">
                <a:solidFill>
                  <a:schemeClr val="tx2"/>
                </a:solidFill>
              </a:rPr>
              <a:t>grade</a:t>
            </a:r>
            <a:r>
              <a:rPr lang="en-DE" dirty="0">
                <a:solidFill>
                  <a:schemeClr val="tx2"/>
                </a:solidFill>
              </a:rPr>
              <a:t>  &lt;=&gt; positively correlated with </a:t>
            </a:r>
            <a:r>
              <a:rPr lang="en-DE" dirty="0">
                <a:solidFill>
                  <a:srgbClr val="FF0000"/>
                </a:solidFill>
              </a:rPr>
              <a:t>price</a:t>
            </a:r>
            <a:r>
              <a:rPr lang="en-DE" dirty="0">
                <a:solidFill>
                  <a:schemeClr val="tx2"/>
                </a:solidFill>
              </a:rPr>
              <a:t> 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DE" dirty="0">
                <a:solidFill>
                  <a:schemeClr val="tx2"/>
                </a:solidFill>
              </a:rPr>
              <a:t>Based on general knowledge: location is important! &lt;=&gt; </a:t>
            </a:r>
            <a:r>
              <a:rPr lang="en-DE" u="sng" dirty="0">
                <a:solidFill>
                  <a:schemeClr val="tx2"/>
                </a:solidFill>
              </a:rPr>
              <a:t>zipcode</a:t>
            </a:r>
            <a:r>
              <a:rPr lang="en-DE" dirty="0">
                <a:solidFill>
                  <a:schemeClr val="tx2"/>
                </a:solidFill>
              </a:rPr>
              <a:t> should be correlated with </a:t>
            </a:r>
            <a:r>
              <a:rPr lang="en-DE" dirty="0">
                <a:solidFill>
                  <a:srgbClr val="FF0000"/>
                </a:solidFill>
              </a:rPr>
              <a:t>price</a:t>
            </a:r>
            <a:endParaRPr lang="en-DE" dirty="0">
              <a:solidFill>
                <a:schemeClr val="tx2"/>
              </a:solidFill>
            </a:endParaRPr>
          </a:p>
          <a:p>
            <a:r>
              <a:rPr lang="en-DE" dirty="0">
                <a:solidFill>
                  <a:schemeClr val="tx2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22612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205F3-5DDE-614E-B638-E9D0DC032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processing pipeline</a:t>
            </a:r>
            <a:endParaRPr lang="en-DE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0F90FEC9-B4B3-3D42-9E6D-4EB3D83A8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8750" y="2204588"/>
            <a:ext cx="8468201" cy="395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154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F44EA-C135-C844-81D9-1360C9ABE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elected features – trial 4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469AA14-5FF5-894D-91FE-25DE4A218B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7929144"/>
              </p:ext>
            </p:extLst>
          </p:nvPr>
        </p:nvGraphicFramePr>
        <p:xfrm>
          <a:off x="5488966" y="2011890"/>
          <a:ext cx="6109810" cy="4469344"/>
        </p:xfrm>
        <a:graphic>
          <a:graphicData uri="http://schemas.openxmlformats.org/drawingml/2006/table">
            <a:tbl>
              <a:tblPr/>
              <a:tblGrid>
                <a:gridCol w="1140768">
                  <a:extLst>
                    <a:ext uri="{9D8B030D-6E8A-4147-A177-3AD203B41FA5}">
                      <a16:colId xmlns:a16="http://schemas.microsoft.com/office/drawing/2014/main" val="2221413655"/>
                    </a:ext>
                  </a:extLst>
                </a:gridCol>
                <a:gridCol w="1696452">
                  <a:extLst>
                    <a:ext uri="{9D8B030D-6E8A-4147-A177-3AD203B41FA5}">
                      <a16:colId xmlns:a16="http://schemas.microsoft.com/office/drawing/2014/main" val="3697972139"/>
                    </a:ext>
                  </a:extLst>
                </a:gridCol>
                <a:gridCol w="1467853">
                  <a:extLst>
                    <a:ext uri="{9D8B030D-6E8A-4147-A177-3AD203B41FA5}">
                      <a16:colId xmlns:a16="http://schemas.microsoft.com/office/drawing/2014/main" val="3964781089"/>
                    </a:ext>
                  </a:extLst>
                </a:gridCol>
                <a:gridCol w="1804737">
                  <a:extLst>
                    <a:ext uri="{9D8B030D-6E8A-4147-A177-3AD203B41FA5}">
                      <a16:colId xmlns:a16="http://schemas.microsoft.com/office/drawing/2014/main" val="1336528116"/>
                    </a:ext>
                  </a:extLst>
                </a:gridCol>
              </a:tblGrid>
              <a:tr h="9425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Feature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Category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Scale/Range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Type (self determined)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0196879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ID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General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5630614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Date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General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423260"/>
                  </a:ext>
                </a:extLst>
              </a:tr>
              <a:tr h="9427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Bedrooms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3D3D3D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Distribution of living space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dirty="0">
                          <a:effectLst/>
                        </a:rPr>
                        <a:t>1 - 11 {33}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8672218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Bathrooms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3D3D3D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Distribution of living space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0.5 - 8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2262085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Sqft_living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#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9035398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sqft_lot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#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163298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Floors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b="0" i="0" u="none" strike="noStrike" dirty="0">
                          <a:solidFill>
                            <a:srgbClr val="3D3D3D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Distribution of living space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1 - 3.5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6640995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Waterfront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Surroundings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1/0</a:t>
                      </a:r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[</a:t>
                      </a: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Yes/No]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2054177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View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Surroundings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0-4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493091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Condition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Quality Rating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1-5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6822290"/>
                  </a:ext>
                </a:extLst>
              </a:tr>
              <a:tr h="6857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Grade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Quality Rating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1-13 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34056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sqft_above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050635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sqft_basement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8079408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Age_build</a:t>
                      </a:r>
                      <a:endParaRPr lang="en-GB" sz="1100" b="1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Age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1900 - 2015 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790215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yr_renovated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Renovated?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0 [No] / 1943 - 2014 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0169713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Percentile_zip</a:t>
                      </a:r>
                      <a:endParaRPr lang="en-GB" sz="1100" b="1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b="0" dirty="0">
                          <a:effectLst/>
                        </a:rPr>
                        <a:t>Location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b="0" dirty="0">
                          <a:effectLst/>
                        </a:rPr>
                        <a:t> 1-10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b="1" dirty="0">
                          <a:effectLst/>
                        </a:rPr>
                        <a:t> </a:t>
                      </a:r>
                      <a:r>
                        <a:rPr lang="en-DE" sz="1100" b="0" dirty="0">
                          <a:effectLst/>
                        </a:rPr>
                        <a:t>CAT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0779025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lat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100" dirty="0">
                          <a:effectLst/>
                        </a:rPr>
                        <a:t>Location 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🌐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1559339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long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100" dirty="0">
                          <a:effectLst/>
                        </a:rPr>
                        <a:t>Location 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🌐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507770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sqft_living15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0715203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sqft_lot15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6394768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Price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US" sz="1100" dirty="0">
                          <a:effectLst/>
                        </a:rPr>
                        <a:t>D</a:t>
                      </a: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ep. Variable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39072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425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2F58F-8D1F-AE45-803D-03AC51D28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F79F88-C52C-A34E-B658-7BA768456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256" y="2060177"/>
            <a:ext cx="5619075" cy="3678303"/>
          </a:xfrm>
        </p:spPr>
        <p:txBody>
          <a:bodyPr>
            <a:normAutofit/>
          </a:bodyPr>
          <a:lstStyle/>
          <a:p>
            <a:r>
              <a:rPr lang="en-DE" dirty="0"/>
              <a:t>Trial 4 – linear regression  </a:t>
            </a:r>
          </a:p>
          <a:p>
            <a:r>
              <a:rPr lang="en-DE" dirty="0"/>
              <a:t>Feature ranking (based on t): </a:t>
            </a:r>
          </a:p>
          <a:p>
            <a:pPr marL="324000" lvl="1" indent="0">
              <a:buNone/>
            </a:pPr>
            <a:r>
              <a:rPr lang="en-DE" dirty="0"/>
              <a:t>zipcode 10 ptn &gt; size [sqft_living] &gt; grade &gt; age &gt; view &gt; waterfront &gt; bathrooms</a:t>
            </a:r>
          </a:p>
        </p:txBody>
      </p:sp>
      <p:sp>
        <p:nvSpPr>
          <p:cNvPr id="7" name="AutoShape 4">
            <a:extLst>
              <a:ext uri="{FF2B5EF4-FFF2-40B4-BE49-F238E27FC236}">
                <a16:creationId xmlns:a16="http://schemas.microsoft.com/office/drawing/2014/main" id="{E2A0D1DB-2DEB-9149-8AFC-8958323D36C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DE"/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ECF97DB6-2C0E-D440-B14E-E16E34E676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42" t="29371" r="27742" b="7833"/>
          <a:stretch/>
        </p:blipFill>
        <p:spPr>
          <a:xfrm>
            <a:off x="6224331" y="2044057"/>
            <a:ext cx="5510464" cy="3718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818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73F0E-B161-CE43-8ECD-223FC1F80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</a:t>
            </a:r>
            <a:r>
              <a:rPr lang="en-DE" dirty="0"/>
              <a:t>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88D6E-5705-694E-AFDA-D7B63BC12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520" y="1715956"/>
            <a:ext cx="2919654" cy="4025013"/>
          </a:xfrm>
        </p:spPr>
        <p:txBody>
          <a:bodyPr>
            <a:normAutofit/>
          </a:bodyPr>
          <a:lstStyle/>
          <a:p>
            <a:r>
              <a:rPr lang="en-DE" dirty="0"/>
              <a:t>Revisiting initial assumptions: 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1800" dirty="0"/>
              <a:t>S</a:t>
            </a:r>
            <a:r>
              <a:rPr lang="en-DE" sz="1800" dirty="0"/>
              <a:t>ize in and of itself  is not the best predictor of the selling price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DE" sz="1800" dirty="0"/>
              <a:t>Location proved to be the most important feature for predicting the selling house price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DE" sz="1800" dirty="0"/>
              <a:t>Interaction?</a:t>
            </a:r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E1E52EBB-0E2A-054A-BE71-9BD1AEE54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5675" y="2092095"/>
            <a:ext cx="4806596" cy="4201254"/>
          </a:xfrm>
          <a:prstGeom prst="rect">
            <a:avLst/>
          </a:prstGeom>
        </p:spPr>
      </p:pic>
      <p:pic>
        <p:nvPicPr>
          <p:cNvPr id="6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C519BCF9-73B9-0749-B6EB-9D7C4D235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9456" y="3187336"/>
            <a:ext cx="4186073" cy="3106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171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FC29F-618D-BC4B-BCC9-014F1F27A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</a:t>
            </a:r>
            <a:r>
              <a:rPr lang="en-DE" dirty="0"/>
              <a:t>iscussion</a:t>
            </a:r>
          </a:p>
        </p:txBody>
      </p:sp>
      <p:pic>
        <p:nvPicPr>
          <p:cNvPr id="12" name="Content Placeholder 11" descr="Map&#10;&#10;Description automatically generated">
            <a:extLst>
              <a:ext uri="{FF2B5EF4-FFF2-40B4-BE49-F238E27FC236}">
                <a16:creationId xmlns:a16="http://schemas.microsoft.com/office/drawing/2014/main" id="{7CC471CA-01C0-D34E-8C0C-205A44F574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3052" y="1993351"/>
            <a:ext cx="7206704" cy="4162493"/>
          </a:xfrm>
        </p:spPr>
      </p:pic>
    </p:spTree>
    <p:extLst>
      <p:ext uri="{BB962C8B-B14F-4D97-AF65-F5344CB8AC3E}">
        <p14:creationId xmlns:p14="http://schemas.microsoft.com/office/powerpoint/2010/main" val="11358911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{130B71D4-847F-1B49-BC54-5FC48D116DF3}tf10001123</Template>
  <TotalTime>594</TotalTime>
  <Words>633</Words>
  <Application>Microsoft Macintosh PowerPoint</Application>
  <PresentationFormat>Widescreen</PresentationFormat>
  <Paragraphs>219</Paragraphs>
  <Slides>15</Slides>
  <Notes>0</Notes>
  <HiddenSlides>4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Courier New</vt:lpstr>
      <vt:lpstr>Gill Sans</vt:lpstr>
      <vt:lpstr>Gill Sans MT</vt:lpstr>
      <vt:lpstr>Wingdings</vt:lpstr>
      <vt:lpstr>Wingdings 2</vt:lpstr>
      <vt:lpstr>Dividend</vt:lpstr>
      <vt:lpstr>Real Estate Prices in King County 2014 – 2015</vt:lpstr>
      <vt:lpstr>Research question</vt:lpstr>
      <vt:lpstr>The database</vt:lpstr>
      <vt:lpstr>Initial assumptions</vt:lpstr>
      <vt:lpstr>Data processing pipeline</vt:lpstr>
      <vt:lpstr>Selected features – trial 4</vt:lpstr>
      <vt:lpstr>Findings</vt:lpstr>
      <vt:lpstr>Discussion</vt:lpstr>
      <vt:lpstr>Discussion</vt:lpstr>
      <vt:lpstr>Discussion 3</vt:lpstr>
      <vt:lpstr>Possible improvements </vt:lpstr>
      <vt:lpstr>Thanks!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Estate Prices in King County 2014 – 2015</dc:title>
  <dc:creator>odelee.a@gmail.com</dc:creator>
  <cp:lastModifiedBy>odelee.a@gmail.com</cp:lastModifiedBy>
  <cp:revision>13</cp:revision>
  <dcterms:created xsi:type="dcterms:W3CDTF">2022-02-10T10:54:47Z</dcterms:created>
  <dcterms:modified xsi:type="dcterms:W3CDTF">2022-02-10T21:21:22Z</dcterms:modified>
</cp:coreProperties>
</file>

<file path=docProps/thumbnail.jpeg>
</file>